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6"/>
  </p:notesMasterIdLst>
  <p:handoutMasterIdLst>
    <p:handoutMasterId r:id="rId17"/>
  </p:handoutMasterIdLst>
  <p:sldIdLst>
    <p:sldId id="310" r:id="rId2"/>
    <p:sldId id="311" r:id="rId3"/>
    <p:sldId id="258" r:id="rId4"/>
    <p:sldId id="309" r:id="rId5"/>
    <p:sldId id="301" r:id="rId6"/>
    <p:sldId id="271" r:id="rId7"/>
    <p:sldId id="305" r:id="rId8"/>
    <p:sldId id="303" r:id="rId9"/>
    <p:sldId id="304" r:id="rId10"/>
    <p:sldId id="306" r:id="rId11"/>
    <p:sldId id="307" r:id="rId12"/>
    <p:sldId id="300" r:id="rId13"/>
    <p:sldId id="30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139CDF69-5791-4B1D-8365-DC208C9B2204}">
          <p14:sldIdLst>
            <p14:sldId id="310"/>
            <p14:sldId id="311"/>
          </p14:sldIdLst>
        </p14:section>
        <p14:section name="Slide Starters and Template Tips" id="{86C13994-3D01-42B0-956E-1229C90E301E}">
          <p14:sldIdLst>
            <p14:sldId id="258"/>
            <p14:sldId id="309"/>
            <p14:sldId id="301"/>
            <p14:sldId id="271"/>
            <p14:sldId id="305"/>
            <p14:sldId id="303"/>
            <p14:sldId id="304"/>
            <p14:sldId id="306"/>
            <p14:sldId id="307"/>
            <p14:sldId id="300"/>
            <p14:sldId id="30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tlana Binshtok" initials="SB" lastIdx="1" clrIdx="0">
    <p:extLst>
      <p:ext uri="{19B8F6BF-5375-455C-9EA6-DF929625EA0E}">
        <p15:presenceInfo xmlns:p15="http://schemas.microsoft.com/office/powerpoint/2012/main" userId="S-1-5-21-1461305-1905010746-1522411950-7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2F"/>
    <a:srgbClr val="739600"/>
    <a:srgbClr val="717171"/>
    <a:srgbClr val="002060"/>
    <a:srgbClr val="738200"/>
    <a:srgbClr val="5A8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52700A-2556-43E6-8C52-456C0B48F2B8}" v="45" dt="2019-04-02T17:33:47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4" autoAdjust="0"/>
    <p:restoredTop sz="81527" autoAdjust="0"/>
  </p:normalViewPr>
  <p:slideViewPr>
    <p:cSldViewPr>
      <p:cViewPr varScale="1">
        <p:scale>
          <a:sx n="91" d="100"/>
          <a:sy n="91" d="100"/>
        </p:scale>
        <p:origin x="108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946" y="-23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2827110" y="8696325"/>
            <a:ext cx="1195841" cy="3701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ctr"/>
            <a:fld id="{4CE05D75-45C5-4222-BD05-C07A6EBE17E3}" type="datetimeFigureOut">
              <a:rPr lang="en-US"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rPr>
              <a:pPr algn="ctr"/>
              <a:t>4/2/2019</a:t>
            </a:fld>
            <a:endParaRPr lang="en-US" sz="1100" dirty="0">
              <a:solidFill>
                <a:srgbClr val="71717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74168" y="8482017"/>
            <a:ext cx="257855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717171"/>
                </a:solidFill>
                <a:latin typeface="Arial" pitchFamily="34" charset="0"/>
                <a:cs typeface="Arial" pitchFamily="34" charset="0"/>
              </a:rPr>
              <a:t>© INSTITUTE OF FOOD TECHNOLOGISTS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892803" y="8491089"/>
            <a:ext cx="77492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15BA-9609-4E95-AFB8-4142ED49920F}" type="slidenum">
              <a:rPr lang="en-US" sz="900" smtClean="0">
                <a:solidFill>
                  <a:srgbClr val="71717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solidFill>
                <a:srgbClr val="71717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30" y="3356800"/>
            <a:ext cx="190270" cy="24305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49" y="203312"/>
            <a:ext cx="804902" cy="6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847725"/>
            <a:ext cx="5975350" cy="3362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47650" y="84661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rgbClr val="717171"/>
                </a:solidFill>
              </a:defRPr>
            </a:lvl1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© INSTITUTE OF FOOD TECHNOLOGISTS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36963" y="846613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rgbClr val="7171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4339580-F46D-4B7B-8613-04CABD3158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30" y="3356800"/>
            <a:ext cx="190270" cy="2430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49" y="146156"/>
            <a:ext cx="804902" cy="6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0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71500" indent="-11430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28700" indent="-11430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85900" indent="-11430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43100" indent="-114300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6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57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5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Enter a placeholder for questions at the end of your presentation OR think of a thoughtful or relevant question </a:t>
            </a:r>
            <a:r>
              <a:rPr lang="en-US" i="1" dirty="0"/>
              <a:t>you</a:t>
            </a:r>
            <a:r>
              <a:rPr lang="en-US" i="0" dirty="0"/>
              <a:t> can pose to audience members to help make your presentation memorable.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4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0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End your presentation with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3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3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3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Adding video helps your session pop! WIFI may not be reliable on the stage, so you should NOT link to a streaming site, like YouTube. Stick with Screen Recordings or videos you have the rights to use them. 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1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Related Help:</a:t>
            </a:r>
          </a:p>
          <a:p>
            <a:pPr marL="114300" indent="-114300"/>
            <a:r>
              <a:rPr lang="en-US" sz="11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Record your screen in PowerPoint: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https://support.office.com/en-us/article/Record-your-screen-in-PowerPoint-0b4c3f65-534c-4cf1-9c59-402b6e9d79d0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00" b="1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Insert or link to a video on YouTube (not recommended): </a:t>
            </a:r>
            <a:r>
              <a:rPr lang="en-US" sz="1100" b="0" i="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https://support.office.com/en-us/article/insert-or-link-to-a-video-on-youtube-8340ec69-4cee-4fe1-ab96-4849154bc6db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3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You can use color and formatting to drive a phrase or concept home.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the placeholder icon to add four </a:t>
            </a:r>
            <a:r>
              <a:rPr lang="en-US" i="1" dirty="0"/>
              <a:t>relevant </a:t>
            </a:r>
            <a:r>
              <a:rPr lang="en-US" dirty="0"/>
              <a:t>pictures to your course. We have provided an image library at the end of this presentation.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Try it out</a:t>
            </a:r>
          </a:p>
          <a:p>
            <a:r>
              <a:rPr lang="en-US" b="1" dirty="0"/>
              <a:t>Add a new image: </a:t>
            </a:r>
            <a:r>
              <a:rPr lang="en-US" dirty="0"/>
              <a:t>Click the icon and choose an image from your computer or select one from the collection at the end of this presentation and insert it.</a:t>
            </a:r>
          </a:p>
          <a:p>
            <a:r>
              <a:rPr lang="en-US" b="1" dirty="0"/>
              <a:t>Delete an existing image: </a:t>
            </a:r>
            <a:r>
              <a:rPr lang="en-US" dirty="0"/>
              <a:t>Click the top-right image and hit </a:t>
            </a:r>
            <a:r>
              <a:rPr lang="en-US" i="1" dirty="0"/>
              <a:t>Backspace </a:t>
            </a:r>
            <a:r>
              <a:rPr lang="en-US" i="0" dirty="0"/>
              <a:t>(</a:t>
            </a:r>
            <a:r>
              <a:rPr lang="en-US" i="1" dirty="0"/>
              <a:t>Delete</a:t>
            </a:r>
            <a:r>
              <a:rPr lang="en-US" i="0" dirty="0"/>
              <a:t> will delete the entire picture frame)</a:t>
            </a:r>
            <a:r>
              <a:rPr lang="en-US" dirty="0"/>
              <a:t>. Surprise, there’s another image under there!</a:t>
            </a:r>
          </a:p>
          <a:p>
            <a:r>
              <a:rPr lang="en-US" b="1" dirty="0"/>
              <a:t>Modify an existing image: </a:t>
            </a:r>
            <a:r>
              <a:rPr lang="en-US" b="0" dirty="0"/>
              <a:t>Right-click the bottom-right image and choose </a:t>
            </a:r>
            <a:r>
              <a:rPr lang="en-US" b="0" i="1" dirty="0"/>
              <a:t>Change Picture </a:t>
            </a:r>
            <a:r>
              <a:rPr lang="en-US" b="0" dirty="0"/>
              <a:t>or [even better] </a:t>
            </a:r>
            <a:r>
              <a:rPr lang="en-US" b="0" i="1" dirty="0"/>
              <a:t>Crop. </a:t>
            </a:r>
            <a:r>
              <a:rPr lang="en-US" b="0" i="0" dirty="0"/>
              <a:t>You can now move the image within the square, make it larger (hold down shift when you drag to maintain proportions), or only show a specific part of the image.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Related help</a:t>
            </a:r>
          </a:p>
          <a:p>
            <a:r>
              <a:rPr lang="en-US" dirty="0"/>
              <a:t>Adding images (overview): https://www.gcflearnfree.org/powerpoint2010/inserting-images/1/</a:t>
            </a:r>
          </a:p>
          <a:p>
            <a:r>
              <a:rPr lang="en-US" dirty="0"/>
              <a:t>How to add and edit online images to PPT: https://www.youtube.com/watch?v=X4BJU7dUw8c</a:t>
            </a:r>
          </a:p>
          <a:p>
            <a:r>
              <a:rPr lang="en-US" dirty="0"/>
              <a:t>PPT Support: https://support.office.com/en-us/article/Pictures-charts-and-tables-42b7df04-002d-48a8-9262-ad2f9ab408cd?ui=en-US&amp;rs=en-US&amp;ad=US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2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Try it out</a:t>
            </a:r>
          </a:p>
          <a:p>
            <a:r>
              <a:rPr lang="en-US" b="1" dirty="0"/>
              <a:t>Add a new slide: </a:t>
            </a:r>
            <a:r>
              <a:rPr lang="en-US" dirty="0"/>
              <a:t>Choosing the </a:t>
            </a:r>
            <a:r>
              <a:rPr lang="en-US" i="1" dirty="0"/>
              <a:t>New Slide </a:t>
            </a:r>
            <a:r>
              <a:rPr lang="en-US" b="1" i="1" dirty="0"/>
              <a:t>icon</a:t>
            </a:r>
            <a:r>
              <a:rPr lang="en-US" dirty="0"/>
              <a:t> will automatically add a basic title and body text layout.</a:t>
            </a:r>
          </a:p>
          <a:p>
            <a:r>
              <a:rPr lang="en-US" b="1" dirty="0"/>
              <a:t>Add a new slide from a preset layout: </a:t>
            </a:r>
            <a:r>
              <a:rPr lang="en-US" dirty="0"/>
              <a:t>Choosing </a:t>
            </a:r>
            <a:r>
              <a:rPr lang="en-US" i="1" dirty="0"/>
              <a:t>New Slide </a:t>
            </a:r>
            <a:r>
              <a:rPr lang="en-US" b="1" i="0" dirty="0"/>
              <a:t>[text with the downward arrow] </a:t>
            </a:r>
            <a:r>
              <a:rPr lang="en-US" dirty="0"/>
              <a:t>gives you a drop-down of presets.</a:t>
            </a:r>
          </a:p>
          <a:p>
            <a:r>
              <a:rPr lang="en-US" b="1" dirty="0"/>
              <a:t>Modify an existing slide: </a:t>
            </a:r>
            <a:r>
              <a:rPr lang="en-US" b="0" dirty="0"/>
              <a:t>Choose </a:t>
            </a:r>
            <a:r>
              <a:rPr lang="en-US" b="0" i="1" dirty="0"/>
              <a:t>Layout</a:t>
            </a:r>
            <a:r>
              <a:rPr lang="en-US" b="0" i="0" dirty="0"/>
              <a:t> to apply a preset to an existing slide.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Related help</a:t>
            </a:r>
          </a:p>
          <a:p>
            <a:r>
              <a:rPr lang="en-US" dirty="0"/>
              <a:t>Apply or change slide layouts: https://support.office.com/en-us/article/Apply-or-change-a-slide-layout-158e6dba-e53e-479b-a6fc-caab72609689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2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This layout is great to set up a case study or articulate a point. You can use text to drive content home or insert images to illustrate a process.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Fonts used in columns:</a:t>
            </a:r>
          </a:p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/>
              <a:t>Headers: </a:t>
            </a:r>
            <a:r>
              <a:rPr lang="en-US" b="0" dirty="0"/>
              <a:t>Arial, 18 point, bold, Theme Color: Dark blue, [Line Spacing] Space after: 24pt</a:t>
            </a:r>
          </a:p>
          <a:p>
            <a:pPr marL="114300" indent="-114300"/>
            <a:r>
              <a:rPr lang="en-US" b="1" dirty="0"/>
              <a:t>Body: </a:t>
            </a:r>
            <a:r>
              <a:rPr lang="en-US" b="0" dirty="0"/>
              <a:t>Arial, 14 point, 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99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The following slides show the full suite of page layouts.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580-F46D-4B7B-8613-04CABD31584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7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3"/>
          <a:stretch/>
        </p:blipFill>
        <p:spPr>
          <a:xfrm>
            <a:off x="1711621" y="742950"/>
            <a:ext cx="4501896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17D6A-73CC-433C-90E3-53615B395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51435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BDA101A-B74E-4F53-9EFF-B6C73CD75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998" y="2647950"/>
            <a:ext cx="6731001" cy="74763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E6523B-F610-4D4E-AFBA-E7BE596799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8002" y="3395586"/>
            <a:ext cx="6730998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IFT19, Date of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0B6A00-C8E3-4163-A2DE-F3E12C4B77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000" y="3714750"/>
            <a:ext cx="6731000" cy="609600"/>
          </a:xfrm>
        </p:spPr>
        <p:txBody>
          <a:bodyPr numCol="3" anchor="ctr"/>
          <a:lstStyle>
            <a:lvl1pPr marL="0" marR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tabLst/>
              <a:defRPr lang="en-US" sz="1200" b="0" i="1" kern="1200" dirty="0" smtClean="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/>
            </a:lvl3pPr>
          </a:lstStyle>
          <a:p>
            <a:pPr marL="171450" marR="0" lvl="0" indent="-17145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Presenter Name</a:t>
            </a:r>
          </a:p>
          <a:p>
            <a:pPr marL="171450" marR="0" lvl="0" indent="-17145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Presenter Name</a:t>
            </a:r>
          </a:p>
          <a:p>
            <a:pPr marL="171450" marR="0" lvl="0" indent="-17145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Presenter Name</a:t>
            </a:r>
          </a:p>
          <a:p>
            <a:pPr marL="171450" marR="0" lvl="0" indent="-17145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Presenter Name</a:t>
            </a:r>
          </a:p>
          <a:p>
            <a:pPr marL="171450" marR="0" lvl="0" indent="-17145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Presenter Name</a:t>
            </a:r>
          </a:p>
          <a:p>
            <a:pPr marL="171450" marR="0" lvl="0" indent="-17145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9068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8127998" cy="425054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8178799" cy="2884289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8127998" cy="505518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354FC-BF5D-4081-B10E-11AF0BF0B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618EC8-4D64-4AD2-AD80-32E6BD4FE770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8B7581-96E0-48E8-A1D6-BCA60CC2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8188775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4324350"/>
            <a:ext cx="8127998" cy="206672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Source info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B354FC-BF5D-4081-B10E-11AF0BF0B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618EC8-4D64-4AD2-AD80-32E6BD4FE770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50071032-AC39-4B10-815F-15462B58DB59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049866" y="258613"/>
            <a:ext cx="7044268" cy="39624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79F07E6-AB50-4A97-83D3-CF9E6AF2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88547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8178799" cy="990600"/>
          </a:xfrm>
        </p:spPr>
        <p:txBody>
          <a:bodyPr>
            <a:normAutofit/>
          </a:bodyPr>
          <a:lstStyle>
            <a:lvl1pPr>
              <a:defRPr sz="2700"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620442"/>
            <a:ext cx="8178799" cy="291058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445CA-F5CC-4FA5-9AD5-D8BBD3C67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BB1582-2562-40C6-9CBF-107A8CB3926E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4275373-6F0A-4D2C-933E-5664074DC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7243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1" y="1803400"/>
            <a:ext cx="6873873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Use Transitions &amp; Section Dividers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1AE4C-4E07-46B5-976F-752F07A27D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000" y="3038125"/>
            <a:ext cx="6873874" cy="822674"/>
          </a:xfrm>
        </p:spPr>
        <p:txBody>
          <a:bodyPr anchor="t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0" dirty="0">
                <a:solidFill>
                  <a:schemeClr val="bg2"/>
                </a:solidFill>
              </a:rPr>
              <a:t>Consistency helps the viewer see connections in the story.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i="0" dirty="0">
              <a:solidFill>
                <a:schemeClr val="bg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2"/>
                </a:solidFill>
              </a:rPr>
              <a:t>Tip | </a:t>
            </a:r>
            <a:r>
              <a:rPr lang="en-US" sz="1400" b="0" i="0" dirty="0">
                <a:solidFill>
                  <a:schemeClr val="bg2"/>
                </a:solidFill>
              </a:rPr>
              <a:t>U</a:t>
            </a:r>
            <a:r>
              <a:rPr lang="en-US" sz="1400" i="0" dirty="0">
                <a:solidFill>
                  <a:schemeClr val="bg2"/>
                </a:solidFill>
              </a:rPr>
              <a:t>sing the same layout and transitions throughout your presentation gives your audience a mental check-point and helps them stay focused.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6335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>
            <a:lvl1pPr>
              <a:defRPr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8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64F47D-B2E8-4BA0-A40E-425FFC676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FD9470-6A41-4B4C-887F-BB98A147F36E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C5C84F4C-8F6A-4349-B5F4-1F215855C27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1347" y="1458262"/>
            <a:ext cx="2643846" cy="29320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002060"/>
                </a:solidFill>
              </a:defRPr>
            </a:lvl1pPr>
            <a:lvl2pPr marL="168275" indent="0" algn="ctr">
              <a:buNone/>
              <a:defRPr sz="1400"/>
            </a:lvl2pPr>
          </a:lstStyle>
          <a:p>
            <a:pPr>
              <a:spcAft>
                <a:spcPts val="2400"/>
              </a:spcAft>
            </a:pPr>
            <a:r>
              <a:rPr lang="en-US" dirty="0"/>
              <a:t>Concept (up to two lines of text)</a:t>
            </a:r>
          </a:p>
          <a:p>
            <a:pPr lvl="1"/>
            <a:r>
              <a:rPr lang="en-US" dirty="0"/>
              <a:t>Text: Arial 14pt, black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084DC5B-D249-4493-A600-995D1ABE25D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0077" y="1450521"/>
            <a:ext cx="2643846" cy="29320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002060"/>
                </a:solidFill>
              </a:defRPr>
            </a:lvl1pPr>
            <a:lvl2pPr marL="168275" indent="0" algn="ctr">
              <a:buNone/>
              <a:defRPr sz="1400"/>
            </a:lvl2pPr>
          </a:lstStyle>
          <a:p>
            <a:pPr>
              <a:spcAft>
                <a:spcPts val="2400"/>
              </a:spcAft>
            </a:pPr>
            <a:r>
              <a:rPr lang="en-US" dirty="0"/>
              <a:t>If concept is short enough for one line…</a:t>
            </a:r>
          </a:p>
          <a:p>
            <a:pPr lvl="1"/>
            <a:r>
              <a:rPr lang="en-US" dirty="0"/>
              <a:t>Text: Arial 14pt, black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C42721E-853D-4195-A9D1-9123F34704D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68808" y="1458262"/>
            <a:ext cx="2643846" cy="29320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002060"/>
                </a:solidFill>
              </a:defRPr>
            </a:lvl1pPr>
            <a:lvl2pPr marL="168275" indent="0" algn="ctr">
              <a:buNone/>
              <a:defRPr sz="1400"/>
            </a:lvl2pPr>
          </a:lstStyle>
          <a:p>
            <a:pPr>
              <a:spcAft>
                <a:spcPts val="2400"/>
              </a:spcAft>
            </a:pPr>
            <a:r>
              <a:rPr lang="en-US" dirty="0"/>
              <a:t>Hold </a:t>
            </a:r>
            <a:r>
              <a:rPr lang="en-US" dirty="0" err="1"/>
              <a:t>Shift+enter</a:t>
            </a:r>
            <a:r>
              <a:rPr lang="en-US" dirty="0"/>
              <a:t> to force return</a:t>
            </a:r>
          </a:p>
          <a:p>
            <a:pPr lvl="1"/>
            <a:r>
              <a:rPr lang="en-US" dirty="0"/>
              <a:t>Text: Arial 14pt, black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80EBF5-E527-41AB-9C52-070ED681E90A}"/>
              </a:ext>
            </a:extLst>
          </p:cNvPr>
          <p:cNvCxnSpPr>
            <a:cxnSpLocks/>
          </p:cNvCxnSpPr>
          <p:nvPr userDrawn="1"/>
        </p:nvCxnSpPr>
        <p:spPr>
          <a:xfrm>
            <a:off x="468030" y="2191861"/>
            <a:ext cx="25771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B465A4-224A-4A4C-8F14-4D1C4A4EB8A7}"/>
              </a:ext>
            </a:extLst>
          </p:cNvPr>
          <p:cNvCxnSpPr>
            <a:cxnSpLocks/>
          </p:cNvCxnSpPr>
          <p:nvPr userDrawn="1"/>
        </p:nvCxnSpPr>
        <p:spPr>
          <a:xfrm>
            <a:off x="3286760" y="2184120"/>
            <a:ext cx="25771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7E5131-F823-4F40-99C6-14A5144090CB}"/>
              </a:ext>
            </a:extLst>
          </p:cNvPr>
          <p:cNvCxnSpPr>
            <a:cxnSpLocks/>
          </p:cNvCxnSpPr>
          <p:nvPr userDrawn="1"/>
        </p:nvCxnSpPr>
        <p:spPr>
          <a:xfrm>
            <a:off x="6105491" y="2191861"/>
            <a:ext cx="25771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uiExpand="1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8178799" cy="990600"/>
          </a:xfrm>
        </p:spPr>
        <p:txBody>
          <a:bodyPr/>
          <a:lstStyle>
            <a:lvl1pPr>
              <a:defRPr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988991" cy="432197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1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052933"/>
            <a:ext cx="3962402" cy="2478089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810" y="1620736"/>
            <a:ext cx="3988991" cy="432197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1" kern="120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52934"/>
            <a:ext cx="3962401" cy="247808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40367B-0385-4F47-9946-315458274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B065D3-C6E1-4E00-BB2B-940716ADD795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31870-5BF2-4B57-BBD6-6674D6B9CB0E}"/>
              </a:ext>
            </a:extLst>
          </p:cNvPr>
          <p:cNvCxnSpPr>
            <a:cxnSpLocks/>
          </p:cNvCxnSpPr>
          <p:nvPr userDrawn="1"/>
        </p:nvCxnSpPr>
        <p:spPr>
          <a:xfrm>
            <a:off x="506809" y="2052933"/>
            <a:ext cx="39889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6BF08F-2718-4435-9C19-832179C7E6FD}"/>
              </a:ext>
            </a:extLst>
          </p:cNvPr>
          <p:cNvCxnSpPr>
            <a:cxnSpLocks/>
          </p:cNvCxnSpPr>
          <p:nvPr userDrawn="1"/>
        </p:nvCxnSpPr>
        <p:spPr>
          <a:xfrm>
            <a:off x="4697809" y="2052933"/>
            <a:ext cx="39889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636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5116454" cy="4144828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1ECD8-8D61-4B0A-8EDC-8BD66FD14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669EA6-C612-4356-A126-F31AF1D12E0B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6982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C96580-B6A4-4B37-89D6-7AE3C9F5A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001" y="338634"/>
            <a:ext cx="4597399" cy="838200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94C3BD-7EF7-4FA4-8D8E-09B48F9A30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8001" y="1200150"/>
            <a:ext cx="4216399" cy="3330872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List key, applicable takeaways for the audience here.</a:t>
            </a:r>
          </a:p>
          <a:p>
            <a:pPr lvl="0"/>
            <a:endParaRPr lang="en-US" dirty="0"/>
          </a:p>
          <a:p>
            <a:pPr algn="l"/>
            <a:r>
              <a:rPr lang="en-US" sz="1400" dirty="0"/>
              <a:t>Alternatively, you can engage learners at the end of your presentation with a thoughtful prompt, question, or engaging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2928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Questions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C96580-B6A4-4B37-89D6-7AE3C9F5A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438150"/>
            <a:ext cx="4305299" cy="4092872"/>
          </a:xfrm>
        </p:spPr>
        <p:txBody>
          <a:bodyPr anchor="ctr">
            <a:noAutofit/>
          </a:bodyPr>
          <a:lstStyle>
            <a:lvl1pPr algn="r"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4140502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3"/>
          <a:stretch/>
        </p:blipFill>
        <p:spPr>
          <a:xfrm>
            <a:off x="1711621" y="742950"/>
            <a:ext cx="4501896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A17D6A-73CC-433C-90E3-53615B395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51435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BDA101A-B74E-4F53-9EFF-B6C73CD759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998" y="2647950"/>
            <a:ext cx="6731001" cy="74763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Enter Title of Presentation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F5DEE-4DF8-4B19-9AF3-A7DBB8656CAF}"/>
              </a:ext>
            </a:extLst>
          </p:cNvPr>
          <p:cNvSpPr txBox="1"/>
          <p:nvPr userDrawn="1"/>
        </p:nvSpPr>
        <p:spPr>
          <a:xfrm>
            <a:off x="3053372" y="3582668"/>
            <a:ext cx="4185627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8932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F25A-CC06-4A01-A5C1-87A6B9314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57200"/>
            <a:ext cx="6447501" cy="590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Your Presenter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1FE1E-D907-4890-A949-AB4AF1FF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B4AAA-BAF2-4C51-935E-18A8F02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8BB78DD-CC7C-4902-A138-09B6EF52AF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001" y="1047750"/>
            <a:ext cx="3149599" cy="3215216"/>
          </a:xfrm>
          <a:prstGeom prst="parallelogram">
            <a:avLst>
              <a:gd name="adj" fmla="val 1217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1F244BE-CB9B-4D00-BEC4-6ECF3208C4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29000" y="3409950"/>
            <a:ext cx="3526502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D1C33D2-8D20-41A0-A4B7-F594F96E0A8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429000" y="3733800"/>
            <a:ext cx="3526502" cy="52916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64326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1FE1E-D907-4890-A949-AB4AF1FF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B4AAA-BAF2-4C51-935E-18A8F02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8BB78DD-CC7C-4902-A138-09B6EF52AF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" y="1061357"/>
            <a:ext cx="2743200" cy="2800350"/>
          </a:xfrm>
          <a:prstGeom prst="parallelogram">
            <a:avLst>
              <a:gd name="adj" fmla="val 1217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1F244BE-CB9B-4D00-BEC4-6ECF3208C4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3874857"/>
            <a:ext cx="2743200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D1C33D2-8D20-41A0-A4B7-F594F96E0A8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33400" y="4198707"/>
            <a:ext cx="2743200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Title, organization</a:t>
            </a:r>
          </a:p>
        </p:txBody>
      </p:sp>
      <p:sp>
        <p:nvSpPr>
          <p:cNvPr id="8" name="Picture Placeholder 24">
            <a:extLst>
              <a:ext uri="{FF2B5EF4-FFF2-40B4-BE49-F238E27FC236}">
                <a16:creationId xmlns:a16="http://schemas.microsoft.com/office/drawing/2014/main" id="{A36229AF-36B6-4438-93A0-39B702DA2E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12302" y="1050014"/>
            <a:ext cx="2743200" cy="2800350"/>
          </a:xfrm>
          <a:prstGeom prst="parallelogram">
            <a:avLst>
              <a:gd name="adj" fmla="val 1217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9FAA96-C8C4-4784-93E9-57540109A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57200"/>
            <a:ext cx="6447501" cy="590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Your Presenters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EB2828-0EF2-4906-BD30-4DF73C19F6C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212302" y="3874857"/>
            <a:ext cx="2743200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A96D7A-4725-4A3B-B13C-0A7C24DB389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212302" y="4198707"/>
            <a:ext cx="2743200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0470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1FE1E-D907-4890-A949-AB4AF1FF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B4AAA-BAF2-4C51-935E-18A8F026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8BB78DD-CC7C-4902-A138-09B6EF52AF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8001" y="1280203"/>
            <a:ext cx="2300663" cy="2348593"/>
          </a:xfrm>
          <a:prstGeom prst="parallelogram">
            <a:avLst>
              <a:gd name="adj" fmla="val 1217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1F244BE-CB9B-4D00-BEC4-6ECF3208C4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8001" y="3655554"/>
            <a:ext cx="2300663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D1C33D2-8D20-41A0-A4B7-F594F96E0A8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08001" y="3979404"/>
            <a:ext cx="2300663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Title, organization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9FAA96-C8C4-4784-93E9-57540109A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57200"/>
            <a:ext cx="6447501" cy="5905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Your Presenters</a:t>
            </a:r>
          </a:p>
        </p:txBody>
      </p:sp>
      <p:sp>
        <p:nvSpPr>
          <p:cNvPr id="12" name="Picture Placeholder 24">
            <a:extLst>
              <a:ext uri="{FF2B5EF4-FFF2-40B4-BE49-F238E27FC236}">
                <a16:creationId xmlns:a16="http://schemas.microsoft.com/office/drawing/2014/main" id="{FD6D6111-F8A8-4166-8A45-851B564272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44043" y="1280203"/>
            <a:ext cx="2300663" cy="2348593"/>
          </a:xfrm>
          <a:prstGeom prst="parallelogram">
            <a:avLst>
              <a:gd name="adj" fmla="val 1217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8FD009C-679D-45D3-8A6D-736581915F4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41321" y="3655554"/>
            <a:ext cx="2300663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B59A6E-1227-4361-B817-6E55DBCA28D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841321" y="3979404"/>
            <a:ext cx="2300663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Title, organization</a:t>
            </a:r>
          </a:p>
        </p:txBody>
      </p:sp>
      <p:sp>
        <p:nvSpPr>
          <p:cNvPr id="15" name="Picture Placeholder 24">
            <a:extLst>
              <a:ext uri="{FF2B5EF4-FFF2-40B4-BE49-F238E27FC236}">
                <a16:creationId xmlns:a16="http://schemas.microsoft.com/office/drawing/2014/main" id="{9D74B33A-CE64-4660-A873-E8CC06EE38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80084" y="1280203"/>
            <a:ext cx="2300663" cy="2348593"/>
          </a:xfrm>
          <a:prstGeom prst="parallelogram">
            <a:avLst>
              <a:gd name="adj" fmla="val 12172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9D1A19F-3E92-4A55-B99A-BE3A8AB0B44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180084" y="3655554"/>
            <a:ext cx="2300663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DF080E-381F-4EDC-9405-7191873A9AC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180084" y="3979404"/>
            <a:ext cx="2300663" cy="319164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8793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895350"/>
            <a:ext cx="7844312" cy="2895600"/>
          </a:xfrm>
        </p:spPr>
        <p:txBody>
          <a:bodyPr anchor="ctr">
            <a:normAutofit/>
          </a:bodyPr>
          <a:lstStyle>
            <a:lvl1pPr algn="l">
              <a:defRPr sz="3300" b="1" cap="none">
                <a:solidFill>
                  <a:srgbClr val="739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3600" dirty="0"/>
              <a:t>“Quote.”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C5467F-ACC4-4DA9-850B-21D9BD073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4F0514-17BF-4047-9FAC-52844D2BA698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EA44530-6DFA-489F-8239-6074A86153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500" y="4002734"/>
            <a:ext cx="7844313" cy="369332"/>
          </a:xfrm>
        </p:spPr>
        <p:txBody>
          <a:bodyPr/>
          <a:lstStyle>
            <a:lvl1pPr marL="0" indent="0" algn="r"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— Name and Company/Source goes here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6D7D0-2070-4D9A-B257-5F11CDAD2066}"/>
              </a:ext>
            </a:extLst>
          </p:cNvPr>
          <p:cNvSpPr txBox="1"/>
          <p:nvPr userDrawn="1"/>
        </p:nvSpPr>
        <p:spPr>
          <a:xfrm>
            <a:off x="166847" y="68723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2060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EBC65D-CAF6-4568-8B09-9D80F675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36940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D1B65-DF42-4B00-9F63-437861629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3F1095-BCBD-437E-BAE5-2E8B6B79BCEB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C265407-691D-4D33-B027-A91A79DD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15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D1B65-DF42-4B00-9F63-437861629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3F1095-BCBD-437E-BAE5-2E8B6B79BCEB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5FD5CC-5916-4AC4-B84D-48516BC5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5905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BB7F99C-488D-4454-B1CD-7AC7786E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3425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DFB2AA-98DE-4BD4-8688-4883716596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D1B65-DF42-4B00-9F63-437861629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3F1095-BCBD-437E-BAE5-2E8B6B79BCEB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1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_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9E33BB2-1C0A-47D2-A89A-E1897869A5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0" y="438150"/>
            <a:ext cx="3094038" cy="43434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1AB5149-1FC1-4A7A-975E-C2E91AD44D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5140"/>
            <a:ext cx="5715000" cy="5158640"/>
          </a:xfrm>
          <a:custGeom>
            <a:avLst/>
            <a:gdLst>
              <a:gd name="connsiteX0" fmla="*/ 0 w 4724401"/>
              <a:gd name="connsiteY0" fmla="*/ 0 h 5454206"/>
              <a:gd name="connsiteX1" fmla="*/ 4724401 w 4724401"/>
              <a:gd name="connsiteY1" fmla="*/ 0 h 5454206"/>
              <a:gd name="connsiteX2" fmla="*/ 4724401 w 4724401"/>
              <a:gd name="connsiteY2" fmla="*/ 5454206 h 5454206"/>
              <a:gd name="connsiteX3" fmla="*/ 0 w 4724401"/>
              <a:gd name="connsiteY3" fmla="*/ 5454206 h 5454206"/>
              <a:gd name="connsiteX4" fmla="*/ 0 w 4724401"/>
              <a:gd name="connsiteY4" fmla="*/ 0 h 5454206"/>
              <a:gd name="connsiteX0" fmla="*/ 0 w 5725887"/>
              <a:gd name="connsiteY0" fmla="*/ 0 h 5454206"/>
              <a:gd name="connsiteX1" fmla="*/ 5725887 w 5725887"/>
              <a:gd name="connsiteY1" fmla="*/ 0 h 5454206"/>
              <a:gd name="connsiteX2" fmla="*/ 4724401 w 5725887"/>
              <a:gd name="connsiteY2" fmla="*/ 5454206 h 5454206"/>
              <a:gd name="connsiteX3" fmla="*/ 0 w 5725887"/>
              <a:gd name="connsiteY3" fmla="*/ 5454206 h 5454206"/>
              <a:gd name="connsiteX4" fmla="*/ 0 w 5725887"/>
              <a:gd name="connsiteY4" fmla="*/ 0 h 5454206"/>
              <a:gd name="connsiteX0" fmla="*/ 0 w 5725887"/>
              <a:gd name="connsiteY0" fmla="*/ 0 h 5459649"/>
              <a:gd name="connsiteX1" fmla="*/ 5725887 w 5725887"/>
              <a:gd name="connsiteY1" fmla="*/ 0 h 5459649"/>
              <a:gd name="connsiteX2" fmla="*/ 5143501 w 5725887"/>
              <a:gd name="connsiteY2" fmla="*/ 5459649 h 5459649"/>
              <a:gd name="connsiteX3" fmla="*/ 0 w 5725887"/>
              <a:gd name="connsiteY3" fmla="*/ 5454206 h 5459649"/>
              <a:gd name="connsiteX4" fmla="*/ 0 w 5725887"/>
              <a:gd name="connsiteY4" fmla="*/ 0 h 545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887" h="5459649">
                <a:moveTo>
                  <a:pt x="0" y="0"/>
                </a:moveTo>
                <a:lnTo>
                  <a:pt x="5725887" y="0"/>
                </a:lnTo>
                <a:lnTo>
                  <a:pt x="5143501" y="5459649"/>
                </a:lnTo>
                <a:lnTo>
                  <a:pt x="0" y="545420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1550-0095-48A2-9EAD-AB2C41DAB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1714500"/>
            <a:ext cx="101600" cy="171450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1BFAF8B-4F67-432A-802D-A325D1277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3850" y="4531022"/>
            <a:ext cx="683954" cy="2738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D9DBDC5-FFA1-4233-855C-7E17828F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B29419-CA95-43CA-AB41-61444448D628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2825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D88E0-B4E0-448E-A57E-6023B26B124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1762125" cy="51435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C2196B-0540-4422-9A6A-A9F4054755A5}"/>
              </a:ext>
            </a:extLst>
          </p:cNvPr>
          <p:cNvSpPr txBox="1">
            <a:spLocks/>
          </p:cNvSpPr>
          <p:nvPr userDrawn="1"/>
        </p:nvSpPr>
        <p:spPr>
          <a:xfrm>
            <a:off x="8686800" y="4531022"/>
            <a:ext cx="355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3D5EBD-6B78-4E2D-9C66-E9FAF9308C89}" type="slidenum">
              <a:rPr lang="en-US" sz="680" smtClean="0"/>
              <a:pPr/>
              <a:t>‹#›</a:t>
            </a:fld>
            <a:endParaRPr lang="en-US" sz="680" dirty="0"/>
          </a:p>
        </p:txBody>
      </p:sp>
    </p:spTree>
    <p:extLst>
      <p:ext uri="{BB962C8B-B14F-4D97-AF65-F5344CB8AC3E}">
        <p14:creationId xmlns:p14="http://schemas.microsoft.com/office/powerpoint/2010/main" val="11934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10" r:id="rId3"/>
    <p:sldLayoutId id="2147483711" r:id="rId4"/>
    <p:sldLayoutId id="2147483700" r:id="rId5"/>
    <p:sldLayoutId id="2147483696" r:id="rId6"/>
    <p:sldLayoutId id="2147483717" r:id="rId7"/>
    <p:sldLayoutId id="2147483712" r:id="rId8"/>
    <p:sldLayoutId id="2147483707" r:id="rId9"/>
    <p:sldLayoutId id="2147483698" r:id="rId10"/>
    <p:sldLayoutId id="2147483715" r:id="rId11"/>
    <p:sldLayoutId id="2147483691" r:id="rId12"/>
    <p:sldLayoutId id="2147483690" r:id="rId13"/>
    <p:sldLayoutId id="2147483695" r:id="rId14"/>
    <p:sldLayoutId id="2147483694" r:id="rId15"/>
    <p:sldLayoutId id="2147483697" r:id="rId16"/>
    <p:sldLayoutId id="2147483713" r:id="rId17"/>
    <p:sldLayoutId id="2147483708" r:id="rId18"/>
    <p:sldLayoutId id="2147483714" r:id="rId19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rgbClr val="7396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5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1050" i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438B1D-DD2F-429A-950C-E53EF6AC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1561A-BAE7-4D60-B2B0-3D0A4D65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</a:t>
            </a:r>
            <a:r>
              <a:rPr lang="en-US" b="1" dirty="0">
                <a:solidFill>
                  <a:srgbClr val="78A22F"/>
                </a:solidFill>
              </a:rPr>
              <a:t>get started </a:t>
            </a:r>
            <a:r>
              <a:rPr lang="en-US" dirty="0">
                <a:solidFill>
                  <a:schemeClr val="tx1"/>
                </a:solidFill>
              </a:rPr>
              <a:t>with this template!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6B32B1-3F32-4096-BD02-B4000181F268}"/>
              </a:ext>
            </a:extLst>
          </p:cNvPr>
          <p:cNvSpPr txBox="1">
            <a:spLocks/>
          </p:cNvSpPr>
          <p:nvPr/>
        </p:nvSpPr>
        <p:spPr>
          <a:xfrm>
            <a:off x="656637" y="1048431"/>
            <a:ext cx="3556821" cy="327258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105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1400" b="1" dirty="0"/>
              <a:t>Add a ‘New Slide’, apply a layout.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sz="1200" dirty="0"/>
              <a:t>On the </a:t>
            </a:r>
            <a:r>
              <a:rPr lang="en-US" sz="1200" b="1" dirty="0"/>
              <a:t>Home </a:t>
            </a:r>
            <a:r>
              <a:rPr lang="en-US" sz="1200" dirty="0"/>
              <a:t>tab on the ribbon, select </a:t>
            </a:r>
            <a:r>
              <a:rPr lang="en-US" sz="1200" b="1" dirty="0"/>
              <a:t>New Slide </a:t>
            </a:r>
            <a:r>
              <a:rPr lang="en-US" sz="1200" dirty="0"/>
              <a:t>to see which layouts you have to choose from.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sz="1200" b="1" dirty="0"/>
              <a:t>Tip | </a:t>
            </a:r>
            <a:r>
              <a:rPr lang="en-US" sz="1200" dirty="0"/>
              <a:t>You can apply different layouts to existing slides by selecting the slide, then choosing </a:t>
            </a:r>
            <a:r>
              <a:rPr lang="en-US" sz="1200" b="1" dirty="0"/>
              <a:t>Layout.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DEE153-9A1B-4319-979E-7B529445AF8D}"/>
              </a:ext>
            </a:extLst>
          </p:cNvPr>
          <p:cNvSpPr txBox="1">
            <a:spLocks/>
          </p:cNvSpPr>
          <p:nvPr/>
        </p:nvSpPr>
        <p:spPr>
          <a:xfrm>
            <a:off x="5337646" y="1047750"/>
            <a:ext cx="3298353" cy="327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8275" indent="-1682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5A85D7"/>
              </a:buClr>
              <a:buSzPct val="85000"/>
              <a:buFont typeface="Wingdings" pitchFamily="2" charset="2"/>
              <a:buChar char="§"/>
              <a:defRPr sz="2000" b="1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4488" indent="-176213" algn="l" defTabSz="914400" rtl="0" eaLnBrk="1" latinLnBrk="0" hangingPunct="1">
              <a:spcBef>
                <a:spcPts val="0"/>
              </a:spcBef>
              <a:spcAft>
                <a:spcPts val="500"/>
              </a:spcAft>
              <a:buClr>
                <a:schemeClr val="tx1">
                  <a:lumMod val="50000"/>
                  <a:lumOff val="50000"/>
                </a:schemeClr>
              </a:buClr>
              <a:buSzPct val="85000"/>
              <a:buFont typeface="Arial" pitchFamily="34" charset="0"/>
              <a:buChar char="•"/>
              <a:defRPr sz="18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12763" indent="-17145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−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87388" indent="-16827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5663" indent="-169863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−"/>
              <a:tabLst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/>
              <a:t>Edit the slides.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b="0" dirty="0"/>
              <a:t>Use this template as your guide. Click on the components to edit directly and look for additional tips or steps in the </a:t>
            </a:r>
            <a:r>
              <a:rPr lang="en-US" sz="1200" dirty="0"/>
              <a:t>Notes </a:t>
            </a:r>
            <a:r>
              <a:rPr lang="en-US" sz="1200" b="0" dirty="0"/>
              <a:t>section.</a:t>
            </a:r>
          </a:p>
          <a:p>
            <a:pPr marL="0" indent="0">
              <a:buFont typeface="Wingdings" pitchFamily="2" charset="2"/>
              <a:buNone/>
            </a:pPr>
            <a:r>
              <a:rPr lang="en-US" sz="1200" dirty="0"/>
              <a:t>Tip </a:t>
            </a:r>
            <a:r>
              <a:rPr lang="en-US" sz="1200" b="0" dirty="0"/>
              <a:t>| Use the built-in color palette with green, blue, and orange for callouts and accents.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230809-2E48-4721-AD56-EE87F87018BB}"/>
              </a:ext>
            </a:extLst>
          </p:cNvPr>
          <p:cNvSpPr/>
          <p:nvPr/>
        </p:nvSpPr>
        <p:spPr>
          <a:xfrm>
            <a:off x="218207" y="1047750"/>
            <a:ext cx="367356" cy="367356"/>
          </a:xfrm>
          <a:prstGeom prst="ellipse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262E97-2EEA-4024-B857-3E808847BE7D}"/>
              </a:ext>
            </a:extLst>
          </p:cNvPr>
          <p:cNvSpPr/>
          <p:nvPr/>
        </p:nvSpPr>
        <p:spPr>
          <a:xfrm>
            <a:off x="4878451" y="1047750"/>
            <a:ext cx="367356" cy="367356"/>
          </a:xfrm>
          <a:prstGeom prst="ellipse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D4BF56-36F5-4AA2-8EB7-ACD0112FCE77}"/>
              </a:ext>
            </a:extLst>
          </p:cNvPr>
          <p:cNvGrpSpPr/>
          <p:nvPr/>
        </p:nvGrpSpPr>
        <p:grpSpPr>
          <a:xfrm>
            <a:off x="747077" y="2524326"/>
            <a:ext cx="2654167" cy="1763851"/>
            <a:chOff x="1627332" y="2802289"/>
            <a:chExt cx="2654167" cy="1763851"/>
          </a:xfrm>
        </p:grpSpPr>
        <p:pic>
          <p:nvPicPr>
            <p:cNvPr id="9" name="Picture 8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2BF492B6-14C2-4DD3-82A8-0B7D1A6DC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06" b="46225"/>
            <a:stretch/>
          </p:blipFill>
          <p:spPr>
            <a:xfrm>
              <a:off x="1627332" y="2802289"/>
              <a:ext cx="2654167" cy="1763851"/>
            </a:xfrm>
            <a:prstGeom prst="rect">
              <a:avLst/>
            </a:prstGeom>
            <a:ln>
              <a:solidFill>
                <a:schemeClr val="bg2">
                  <a:lumMod val="85000"/>
                </a:schemeClr>
              </a:solidFill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0167B6-1DDD-4BEF-B1F1-1F2F84CE1D53}"/>
                </a:ext>
              </a:extLst>
            </p:cNvPr>
            <p:cNvSpPr/>
            <p:nvPr/>
          </p:nvSpPr>
          <p:spPr>
            <a:xfrm>
              <a:off x="1871530" y="2955483"/>
              <a:ext cx="401652" cy="248509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93F0369-725B-4917-85C7-9A39F72F79EC}"/>
                </a:ext>
              </a:extLst>
            </p:cNvPr>
            <p:cNvSpPr/>
            <p:nvPr/>
          </p:nvSpPr>
          <p:spPr>
            <a:xfrm>
              <a:off x="2384164" y="3109783"/>
              <a:ext cx="290670" cy="419629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69033B8-8A17-486B-A0FB-8057559507AA}"/>
                </a:ext>
              </a:extLst>
            </p:cNvPr>
            <p:cNvSpPr/>
            <p:nvPr/>
          </p:nvSpPr>
          <p:spPr>
            <a:xfrm>
              <a:off x="2666146" y="3109783"/>
              <a:ext cx="363867" cy="172995"/>
            </a:xfrm>
            <a:prstGeom prst="round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30921A-B951-4A56-BCDF-975DF8DAF865}"/>
              </a:ext>
            </a:extLst>
          </p:cNvPr>
          <p:cNvGrpSpPr/>
          <p:nvPr/>
        </p:nvGrpSpPr>
        <p:grpSpPr>
          <a:xfrm>
            <a:off x="5570915" y="3697173"/>
            <a:ext cx="3201823" cy="1331341"/>
            <a:chOff x="4840610" y="2789424"/>
            <a:chExt cx="3201823" cy="1331341"/>
          </a:xfrm>
        </p:grpSpPr>
        <p:pic>
          <p:nvPicPr>
            <p:cNvPr id="15" name="Picture 14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3ADD2EFA-C72C-4E36-91E3-5B0673D84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610" y="2789424"/>
              <a:ext cx="3201823" cy="1255853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A0E8B40-307D-400C-A09A-79C656CE0B14}"/>
                </a:ext>
              </a:extLst>
            </p:cNvPr>
            <p:cNvSpPr/>
            <p:nvPr/>
          </p:nvSpPr>
          <p:spPr>
            <a:xfrm>
              <a:off x="6240695" y="3881783"/>
              <a:ext cx="586552" cy="238982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5C75554D-B153-45AC-8440-AB1DC5FC3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"/>
          <a:stretch/>
        </p:blipFill>
        <p:spPr>
          <a:xfrm>
            <a:off x="5570915" y="2682219"/>
            <a:ext cx="3215983" cy="1758329"/>
          </a:xfrm>
          <a:prstGeom prst="rect">
            <a:avLst/>
          </a:prstGeom>
        </p:spPr>
      </p:pic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69F6275-A840-4C9F-8292-74C998552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06" y="2483131"/>
            <a:ext cx="1228712" cy="1758329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342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6DAA52-0EDA-4E95-8300-1D04C6603F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171450" fontAlgn="base">
              <a:spcAft>
                <a:spcPts val="600"/>
              </a:spcAft>
            </a:pPr>
            <a:r>
              <a:rPr lang="en-US" sz="1900" b="1" dirty="0">
                <a:solidFill>
                  <a:srgbClr val="78A22F"/>
                </a:solidFill>
              </a:rPr>
              <a:t>Presenting</a:t>
            </a:r>
          </a:p>
          <a:p>
            <a:pPr marL="45720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Speak </a:t>
            </a:r>
            <a:r>
              <a:rPr lang="en-US" sz="1500" b="1" dirty="0">
                <a:solidFill>
                  <a:srgbClr val="78A22F"/>
                </a:solidFill>
              </a:rPr>
              <a:t>loudly</a:t>
            </a:r>
            <a:r>
              <a:rPr lang="en-US" sz="1500" dirty="0"/>
              <a:t> and </a:t>
            </a:r>
            <a:r>
              <a:rPr lang="en-US" sz="1500" b="1" dirty="0">
                <a:solidFill>
                  <a:srgbClr val="78A22F"/>
                </a:solidFill>
              </a:rPr>
              <a:t>clearly</a:t>
            </a:r>
            <a:r>
              <a:rPr lang="en-US" sz="1500" dirty="0"/>
              <a:t>. </a:t>
            </a:r>
          </a:p>
          <a:p>
            <a:pPr marL="45720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Be aware of your </a:t>
            </a:r>
            <a:r>
              <a:rPr lang="en-US" sz="1500" b="1" dirty="0">
                <a:solidFill>
                  <a:srgbClr val="78A22F"/>
                </a:solidFill>
              </a:rPr>
              <a:t>pace</a:t>
            </a:r>
            <a:r>
              <a:rPr lang="en-US" sz="1500" dirty="0"/>
              <a:t> and stick to the time scheduled. You don’t want to cut into the next instructor’s program. </a:t>
            </a:r>
          </a:p>
          <a:p>
            <a:pPr marL="45720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Engage the audience with </a:t>
            </a:r>
            <a:r>
              <a:rPr lang="en-US" sz="1500" b="1" dirty="0">
                <a:solidFill>
                  <a:srgbClr val="78A22F"/>
                </a:solidFill>
              </a:rPr>
              <a:t>eye contact, move </a:t>
            </a:r>
            <a:r>
              <a:rPr lang="en-US" sz="1500" dirty="0"/>
              <a:t>about the room, and try getting feedback from all learners. </a:t>
            </a:r>
          </a:p>
          <a:p>
            <a:pPr marL="45720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Leave time at the end of each day to </a:t>
            </a:r>
            <a:r>
              <a:rPr lang="en-US" sz="1500" b="1" dirty="0">
                <a:solidFill>
                  <a:srgbClr val="78A22F"/>
                </a:solidFill>
              </a:rPr>
              <a:t>summarize </a:t>
            </a:r>
            <a:r>
              <a:rPr lang="en-US" sz="1500" dirty="0"/>
              <a:t>what was covered and </a:t>
            </a:r>
            <a:r>
              <a:rPr lang="en-US" sz="1500" b="1" dirty="0">
                <a:solidFill>
                  <a:srgbClr val="78A22F"/>
                </a:solidFill>
              </a:rPr>
              <a:t>answer questions</a:t>
            </a:r>
            <a:r>
              <a:rPr lang="en-US" sz="1500" dirty="0"/>
              <a:t>. </a:t>
            </a:r>
          </a:p>
          <a:p>
            <a:pPr marL="45720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Have fun! </a:t>
            </a:r>
          </a:p>
        </p:txBody>
      </p:sp>
      <p:pic>
        <p:nvPicPr>
          <p:cNvPr id="6" name="Picture Placeholder 5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id="{B710FE8D-033F-41B5-8CE7-C6AEC16902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9" r="13059"/>
          <a:stretch>
            <a:fillRect/>
          </a:stretch>
        </p:blipFill>
        <p:spPr>
          <a:xfrm>
            <a:off x="0" y="-15140"/>
            <a:ext cx="5715000" cy="51586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15290-3E1F-42C7-9878-BDC722922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517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8226D-B7BC-4D03-BE99-017C7F22E5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40000" lnSpcReduction="20000"/>
          </a:bodyPr>
          <a:lstStyle/>
          <a:p>
            <a:pPr marL="171450" fontAlgn="base">
              <a:spcAft>
                <a:spcPts val="600"/>
              </a:spcAft>
            </a:pPr>
            <a:r>
              <a:rPr lang="en-US" sz="4500" b="1" dirty="0">
                <a:solidFill>
                  <a:srgbClr val="78A22F"/>
                </a:solidFill>
              </a:rPr>
              <a:t>Checking Content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Writing and content flow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Grammar 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Capitalization and punctuation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Clear, concise, consistent, and descriptive 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Data fact-checked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References cited</a:t>
            </a:r>
          </a:p>
          <a:p>
            <a:pPr marL="171450" fontAlgn="base">
              <a:spcAft>
                <a:spcPts val="600"/>
              </a:spcAft>
            </a:pPr>
            <a:endParaRPr lang="en-US" dirty="0"/>
          </a:p>
          <a:p>
            <a:pPr marL="171450" fontAlgn="base">
              <a:spcAft>
                <a:spcPts val="600"/>
              </a:spcAft>
            </a:pPr>
            <a:r>
              <a:rPr lang="en-US" sz="4500" b="1" dirty="0">
                <a:solidFill>
                  <a:srgbClr val="78A22F"/>
                </a:solidFill>
              </a:rPr>
              <a:t>Editing Slides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Clear and concise headings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Consistent fonts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Bullet points </a:t>
            </a:r>
          </a:p>
          <a:p>
            <a:pPr marL="457200" indent="-285750" fontAlgn="base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Multimedia to convey meaning </a:t>
            </a:r>
          </a:p>
        </p:txBody>
      </p:sp>
      <p:pic>
        <p:nvPicPr>
          <p:cNvPr id="6" name="Picture Placeholder 5" descr="A group of people sitting at a desk&#10;&#10;Description generated with high confidence">
            <a:extLst>
              <a:ext uri="{FF2B5EF4-FFF2-40B4-BE49-F238E27FC236}">
                <a16:creationId xmlns:a16="http://schemas.microsoft.com/office/drawing/2014/main" id="{F0BF215F-42D9-4CC1-8A05-3602C13FDE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4" r="12954"/>
          <a:stretch>
            <a:fillRect/>
          </a:stretch>
        </p:blipFill>
        <p:spPr/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1A56C-A4A2-42D2-913F-1337E966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0588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ED56CC-4F69-4569-B149-94BF124205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or </a:t>
            </a:r>
            <a:br>
              <a:rPr lang="en-US" dirty="0"/>
            </a:br>
            <a:r>
              <a:rPr lang="en-US" dirty="0"/>
              <a:t>Ending Quote?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A9906-F4D1-4684-B32B-95B7ECB3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3358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E75CB-5686-4FF4-82AB-81B52A9B2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E5B90-D824-49B8-AF90-8CD8D48E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B9281-61D0-4232-8BBA-3625E6B08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key, applicable takeaways for your audience here.</a:t>
            </a:r>
          </a:p>
          <a:p>
            <a:endParaRPr lang="en-US" dirty="0"/>
          </a:p>
          <a:p>
            <a:r>
              <a:rPr lang="en-US" dirty="0"/>
              <a:t>Alternatively, you can engage learners at the end of your presentation with a thoughtful prompt, question, or engaging activity. </a:t>
            </a:r>
          </a:p>
          <a:p>
            <a:pPr lvl="0" algn="ctr"/>
            <a:endParaRPr lang="en-US" b="1" dirty="0"/>
          </a:p>
          <a:p>
            <a:pPr lvl="0" algn="ctr"/>
            <a:r>
              <a:rPr lang="en-US" sz="1800" b="1" dirty="0"/>
              <a:t>How will you apply these concepts?</a:t>
            </a:r>
          </a:p>
          <a:p>
            <a:pPr lvl="0" algn="ctr"/>
            <a:r>
              <a:rPr lang="en-US" sz="1800" b="1" dirty="0"/>
              <a:t>How will this help you __?</a:t>
            </a:r>
          </a:p>
          <a:p>
            <a:pPr lvl="0" algn="ctr"/>
            <a:r>
              <a:rPr lang="en-US" sz="1800" b="1" dirty="0"/>
              <a:t>Why does __ matter?</a:t>
            </a:r>
          </a:p>
        </p:txBody>
      </p:sp>
    </p:spTree>
    <p:extLst>
      <p:ext uri="{BB962C8B-B14F-4D97-AF65-F5344CB8AC3E}">
        <p14:creationId xmlns:p14="http://schemas.microsoft.com/office/powerpoint/2010/main" val="3603883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98387F-36A2-48EC-A07E-5690BE8DA0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9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1561A-BAE7-4D60-B2B0-3D0A4D65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5143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Base Layouts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438B1D-DD2F-429A-950C-E53EF6AC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4275F4F-9321-4B10-8F45-65B7873B3C9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Title Slide</a:t>
            </a:r>
          </a:p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626C3BD-69FD-47BE-9CD7-D4691822A7B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Bio Slide (3 options)</a:t>
            </a:r>
          </a:p>
          <a:p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6CC3FA8-CAE8-449D-AC0A-F26F83E66B2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Closing Slide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6E6BFD-DAED-415D-A391-44B5787BE7F6}"/>
              </a:ext>
            </a:extLst>
          </p:cNvPr>
          <p:cNvSpPr txBox="1"/>
          <p:nvPr/>
        </p:nvSpPr>
        <p:spPr>
          <a:xfrm>
            <a:off x="533399" y="1127087"/>
            <a:ext cx="8179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keep the stage presentations consistent, please use [at least] the following layouts:</a:t>
            </a:r>
          </a:p>
        </p:txBody>
      </p:sp>
      <p:pic>
        <p:nvPicPr>
          <p:cNvPr id="23" name="Picture 2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891A8A2-A127-463F-9FD8-4B2070485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1" y="2427510"/>
            <a:ext cx="2637641" cy="14820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Picture 2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8090781-BB54-4C60-B2EA-FFAA9EAA6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29" y="3470605"/>
            <a:ext cx="1884619" cy="10604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8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AAA2177-21EA-441F-AC42-FB6570F0C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0" y="2824668"/>
            <a:ext cx="2149479" cy="12105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Picture 3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4C1C2A-D483-4568-BEB3-77202E753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3" y="2448519"/>
            <a:ext cx="2610469" cy="14675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BD40C469-7606-4B37-8B31-1486820936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48090"/>
            <a:ext cx="1882920" cy="10604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5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1D4EE0-5515-400F-A235-54429FCDE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33B755-099D-4AFB-B185-52EF6AA11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4A97A6-463A-4875-83F7-556D5F379A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5B35F1-6C9F-440F-A6FD-6F20F1BAF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CC2FF-86A4-4DD9-801A-B61D04F0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7CB9CC5C-B9B4-4CA6-826E-925A1DC4690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0096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1B99-7763-4A63-AE7F-B3DD4C05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solidFill>
                  <a:schemeClr val="tx1"/>
                </a:solidFill>
              </a:rPr>
              <a:t>“If you want someone to remember your message – in a presentation, an article, or a report– </a:t>
            </a:r>
            <a:r>
              <a:rPr lang="en-US" sz="3600" dirty="0"/>
              <a:t>tell them a story</a:t>
            </a:r>
            <a:r>
              <a:rPr lang="en-US" sz="3600" b="0" dirty="0">
                <a:solidFill>
                  <a:schemeClr val="tx1"/>
                </a:solidFill>
              </a:rPr>
              <a:t>.”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4183-14C0-43E5-9167-261EF930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934C4-FB15-438E-9CAF-E70B7D1B4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—Rachel Gillett, Fast Company</a:t>
            </a:r>
          </a:p>
        </p:txBody>
      </p:sp>
    </p:spTree>
    <p:extLst>
      <p:ext uri="{BB962C8B-B14F-4D97-AF65-F5344CB8AC3E}">
        <p14:creationId xmlns:p14="http://schemas.microsoft.com/office/powerpoint/2010/main" val="269626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CEAD62-EB93-41BA-BB70-7E7D3833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1315E0-8954-4B73-8A1A-80B7F6BE8B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4F0F9-35EF-4911-B31D-EA231DB9F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4B9B99-602D-4362-BD29-B5CE4D1363F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429000" y="3733800"/>
            <a:ext cx="3526502" cy="5291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C432ADC-FA23-465F-8262-22B53833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Your Presenter</a:t>
            </a:r>
          </a:p>
        </p:txBody>
      </p:sp>
    </p:spTree>
    <p:extLst>
      <p:ext uri="{BB962C8B-B14F-4D97-AF65-F5344CB8AC3E}">
        <p14:creationId xmlns:p14="http://schemas.microsoft.com/office/powerpoint/2010/main" val="327362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B1D8-52B5-44AB-ABED-F5222B8C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8178799" cy="590550"/>
          </a:xfrm>
        </p:spPr>
        <p:txBody>
          <a:bodyPr/>
          <a:lstStyle/>
          <a:p>
            <a:r>
              <a:rPr lang="en-US" dirty="0"/>
              <a:t>Adding Content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B825-D8D8-4B6D-8EAB-23D8B43E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060770"/>
            <a:ext cx="8178799" cy="2910580"/>
          </a:xfrm>
        </p:spPr>
        <p:txBody>
          <a:bodyPr/>
          <a:lstStyle/>
          <a:p>
            <a:r>
              <a:rPr lang="en-US" sz="1600" dirty="0"/>
              <a:t>There are a </a:t>
            </a:r>
            <a:r>
              <a:rPr lang="en-US" sz="1600" b="1" dirty="0">
                <a:solidFill>
                  <a:srgbClr val="78A22F"/>
                </a:solidFill>
              </a:rPr>
              <a:t>variety of layouts </a:t>
            </a:r>
            <a:r>
              <a:rPr lang="en-US" sz="1600" dirty="0"/>
              <a:t>you can use for your content slides. </a:t>
            </a:r>
          </a:p>
          <a:p>
            <a:pPr lvl="1"/>
            <a:r>
              <a:rPr lang="en-US" sz="1600" dirty="0"/>
              <a:t>Choose </a:t>
            </a:r>
            <a:r>
              <a:rPr lang="en-US" sz="1600" b="1" dirty="0"/>
              <a:t>New </a:t>
            </a:r>
            <a:r>
              <a:rPr lang="en-US" sz="1600" b="1" dirty="0" err="1"/>
              <a:t>Slide</a:t>
            </a:r>
            <a:r>
              <a:rPr lang="en-US" sz="1600" b="1" baseline="30000" dirty="0" err="1"/>
              <a:t>v</a:t>
            </a:r>
            <a:r>
              <a:rPr lang="en-US" sz="1600" b="1" dirty="0"/>
              <a:t> </a:t>
            </a:r>
            <a:r>
              <a:rPr lang="en-US" sz="1600" dirty="0"/>
              <a:t>to see pre-set layout options or create your own.</a:t>
            </a:r>
          </a:p>
          <a:p>
            <a:r>
              <a:rPr lang="en-US" sz="1600" dirty="0"/>
              <a:t>Remember to utilize </a:t>
            </a:r>
            <a:r>
              <a:rPr lang="en-US" sz="1600" b="1" dirty="0">
                <a:solidFill>
                  <a:srgbClr val="78A22F"/>
                </a:solidFill>
              </a:rPr>
              <a:t>white space </a:t>
            </a:r>
            <a:r>
              <a:rPr lang="en-US" sz="1600" dirty="0"/>
              <a:t>to avoid crowding and visual overload.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B4DA0-9556-4CFF-9D3E-5078B4AC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01" y="4531022"/>
            <a:ext cx="4723209" cy="273844"/>
          </a:xfrm>
        </p:spPr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0B40A6-1EA0-4C19-A6BA-E1E848683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43150"/>
            <a:ext cx="2453203" cy="13572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B51264-B002-4512-9BF5-C50329B0DB38}"/>
              </a:ext>
            </a:extLst>
          </p:cNvPr>
          <p:cNvGrpSpPr/>
          <p:nvPr/>
        </p:nvGrpSpPr>
        <p:grpSpPr>
          <a:xfrm>
            <a:off x="1936896" y="2919506"/>
            <a:ext cx="2032336" cy="1488245"/>
            <a:chOff x="1888747" y="3107818"/>
            <a:chExt cx="2032336" cy="1488245"/>
          </a:xfrm>
        </p:grpSpPr>
        <p:pic>
          <p:nvPicPr>
            <p:cNvPr id="7" name="Picture 6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A30D2E80-4FAC-459F-B7E9-013CE35C8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48" y="3107818"/>
              <a:ext cx="2032335" cy="1488245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B8E4810-50DA-471F-BD4D-E24EFEF8C404}"/>
                </a:ext>
              </a:extLst>
            </p:cNvPr>
            <p:cNvSpPr/>
            <p:nvPr/>
          </p:nvSpPr>
          <p:spPr>
            <a:xfrm>
              <a:off x="1888747" y="3711921"/>
              <a:ext cx="763917" cy="606582"/>
            </a:xfrm>
            <a:prstGeom prst="round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A4C59F13-6DA7-4CBF-9251-734213881D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t="6583" r="3149" b="46456"/>
          <a:stretch/>
        </p:blipFill>
        <p:spPr>
          <a:xfrm>
            <a:off x="4386245" y="2114550"/>
            <a:ext cx="2032335" cy="2415452"/>
          </a:xfrm>
          <a:prstGeom prst="rect">
            <a:avLst/>
          </a:prstGeom>
        </p:spPr>
      </p:pic>
      <p:pic>
        <p:nvPicPr>
          <p:cNvPr id="11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9C546B8-1A8B-4D7A-8C5B-5D3F4AEBCC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4" t="53991" r="3149"/>
          <a:stretch/>
        </p:blipFill>
        <p:spPr>
          <a:xfrm>
            <a:off x="6482153" y="2163536"/>
            <a:ext cx="2032335" cy="23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3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4C40-C723-45EB-ABC8-84A360A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57200"/>
            <a:ext cx="2082799" cy="990600"/>
          </a:xfrm>
        </p:spPr>
        <p:txBody>
          <a:bodyPr/>
          <a:lstStyle/>
          <a:p>
            <a:r>
              <a:rPr lang="en-US" dirty="0"/>
              <a:t>Prepare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829CF-B740-487C-826C-3196E629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B299-950E-4CBB-8435-2FBF0097417D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“How much text </a:t>
            </a:r>
            <a:br>
              <a:rPr lang="en-US" dirty="0"/>
            </a:br>
            <a:r>
              <a:rPr lang="en-US" dirty="0"/>
              <a:t>should I use?”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Less is more!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the </a:t>
            </a:r>
            <a:r>
              <a:rPr lang="en-US" b="1" dirty="0">
                <a:solidFill>
                  <a:schemeClr val="tx1"/>
                </a:solidFill>
              </a:rPr>
              <a:t>Notes</a:t>
            </a:r>
            <a:r>
              <a:rPr lang="en-US" dirty="0">
                <a:solidFill>
                  <a:schemeClr val="tx1"/>
                </a:solidFill>
              </a:rPr>
              <a:t> section to help you with your talking points and avoid reading your presentation slides!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618A77-4286-4A6D-97C6-6C2E62F533E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“But this is important to know!”</a:t>
            </a:r>
          </a:p>
          <a:p>
            <a:pPr>
              <a:spcAft>
                <a:spcPts val="2400"/>
              </a:spcAft>
            </a:pPr>
            <a:r>
              <a:rPr lang="en-US" sz="1400" b="0" dirty="0">
                <a:solidFill>
                  <a:schemeClr val="tx1"/>
                </a:solidFill>
              </a:rPr>
              <a:t>Avoid including sentences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>that will already be used </a:t>
            </a:r>
            <a:br>
              <a:rPr lang="en-US" sz="1400" b="0" dirty="0">
                <a:solidFill>
                  <a:schemeClr val="tx1"/>
                </a:solidFill>
              </a:rPr>
            </a:br>
            <a:r>
              <a:rPr lang="en-US" sz="1400" b="0" dirty="0">
                <a:solidFill>
                  <a:schemeClr val="tx1"/>
                </a:solidFill>
              </a:rPr>
              <a:t>when talking.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04121-97AB-4E6B-9358-FD5E4EC4434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“More words, </a:t>
            </a:r>
            <a:br>
              <a:rPr lang="en-US" dirty="0"/>
            </a:br>
            <a:r>
              <a:rPr lang="en-US" dirty="0"/>
              <a:t>less sentences”</a:t>
            </a:r>
          </a:p>
          <a:p>
            <a:pPr>
              <a:spcAft>
                <a:spcPts val="2400"/>
              </a:spcAft>
            </a:pPr>
            <a:r>
              <a:rPr lang="en-US" sz="1400" b="0" dirty="0">
                <a:solidFill>
                  <a:schemeClr val="tx1"/>
                </a:solidFill>
              </a:rPr>
              <a:t>Focus on action words that will enhance the viewer experience.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47CFE-4AD8-4221-AFD7-F79B2A384910}"/>
              </a:ext>
            </a:extLst>
          </p:cNvPr>
          <p:cNvSpPr/>
          <p:nvPr/>
        </p:nvSpPr>
        <p:spPr>
          <a:xfrm>
            <a:off x="2438400" y="468506"/>
            <a:ext cx="6274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 your story first, then define which layouts and graphics will best help visualize each slide’s message.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630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4C7F2E-C505-4DD8-85F7-8B92E7DFB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Transitions &amp; Section Dividers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610AD-E536-4DA7-A471-5EE22209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IFT</a:t>
            </a:r>
            <a:r>
              <a:rPr lang="en-US" i="1" dirty="0"/>
              <a:t>NEXT</a:t>
            </a:r>
            <a:r>
              <a:rPr lang="en-US" dirty="0"/>
              <a:t> | © INSTITUTE OF FOOD TECHNOLOGISTS | ALL RIGHTS RESERVED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4EB8B2A-CC4E-4F9C-BC95-64AA898D4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3038124"/>
            <a:ext cx="6873874" cy="1438625"/>
          </a:xfrm>
        </p:spPr>
        <p:txBody>
          <a:bodyPr>
            <a:normAutofit fontScale="62500" lnSpcReduction="20000"/>
          </a:bodyPr>
          <a:lstStyle/>
          <a:p>
            <a:pPr algn="r">
              <a:lnSpc>
                <a:spcPct val="120000"/>
              </a:lnSpc>
            </a:pPr>
            <a:r>
              <a:rPr lang="en-US" sz="2500" dirty="0"/>
              <a:t>Consistency helps the viewer see connections in the story.</a:t>
            </a:r>
          </a:p>
          <a:p>
            <a:pPr algn="r">
              <a:lnSpc>
                <a:spcPct val="120000"/>
              </a:lnSpc>
            </a:pPr>
            <a:endParaRPr lang="en-US" sz="2500" b="1" dirty="0"/>
          </a:p>
          <a:p>
            <a:pPr algn="r">
              <a:lnSpc>
                <a:spcPct val="120000"/>
              </a:lnSpc>
            </a:pPr>
            <a:r>
              <a:rPr lang="en-US" sz="2500" b="1" dirty="0"/>
              <a:t>Tip | </a:t>
            </a:r>
            <a:r>
              <a:rPr lang="en-US" sz="2500" dirty="0"/>
              <a:t>Using the same layout and transitions throughout your presentation gives your audience a mental check-point and helps them stay focused.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400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TNext Presentation TEMPLATE - 04-09-18" id="{1A5BD2D6-4C1D-4996-B34B-E8EC2CE167A7}" vid="{91165BBF-71A7-4BBC-926F-3CC3A3B5C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IFTNext Presentation TEMPLATE - 04-09-18</Template>
  <TotalTime>4909</TotalTime>
  <Words>1078</Words>
  <Application>Microsoft Office PowerPoint</Application>
  <PresentationFormat>On-screen Show (16:9)</PresentationFormat>
  <Paragraphs>126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How to get started with this template!</vt:lpstr>
      <vt:lpstr>Base Layouts</vt:lpstr>
      <vt:lpstr>PowerPoint Presentation</vt:lpstr>
      <vt:lpstr>PowerPoint Presentation</vt:lpstr>
      <vt:lpstr>“If you want someone to remember your message – in a presentation, an article, or a report– tell them a story.”</vt:lpstr>
      <vt:lpstr>Meet Your Presenter</vt:lpstr>
      <vt:lpstr>Adding Content Slides</vt:lpstr>
      <vt:lpstr>Prepare</vt:lpstr>
      <vt:lpstr>Use Transitions &amp; Section Dividers</vt:lpstr>
      <vt:lpstr>PowerPoint Presentation</vt:lpstr>
      <vt:lpstr>PowerPoint Presentation</vt:lpstr>
      <vt:lpstr>QUESTIONS or  Ending Quote?</vt:lpstr>
      <vt:lpstr>PowerPoint Presentation</vt:lpstr>
      <vt:lpstr>PowerPoint Presentation</vt:lpstr>
    </vt:vector>
  </TitlesOfParts>
  <Company>IFT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Binshtok</dc:creator>
  <cp:lastModifiedBy>Jennifer Steplowski</cp:lastModifiedBy>
  <cp:revision>10</cp:revision>
  <dcterms:created xsi:type="dcterms:W3CDTF">2018-04-10T13:29:59Z</dcterms:created>
  <dcterms:modified xsi:type="dcterms:W3CDTF">2019-04-02T17:54:46Z</dcterms:modified>
</cp:coreProperties>
</file>